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8" r:id="rId3"/>
    <p:sldId id="261" r:id="rId4"/>
    <p:sldId id="257" r:id="rId5"/>
    <p:sldId id="259" r:id="rId6"/>
    <p:sldId id="262" r:id="rId7"/>
    <p:sldId id="263" r:id="rId8"/>
    <p:sldId id="306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0" r:id="rId17"/>
    <p:sldId id="271" r:id="rId18"/>
    <p:sldId id="272" r:id="rId19"/>
    <p:sldId id="273" r:id="rId20"/>
    <p:sldId id="274" r:id="rId21"/>
    <p:sldId id="275" r:id="rId22"/>
    <p:sldId id="289" r:id="rId23"/>
    <p:sldId id="276" r:id="rId24"/>
    <p:sldId id="277" r:id="rId25"/>
    <p:sldId id="278" r:id="rId26"/>
    <p:sldId id="279" r:id="rId27"/>
    <p:sldId id="280" r:id="rId28"/>
    <p:sldId id="281" r:id="rId29"/>
    <p:sldId id="304" r:id="rId30"/>
    <p:sldId id="282" r:id="rId31"/>
    <p:sldId id="291" r:id="rId32"/>
    <p:sldId id="290" r:id="rId33"/>
    <p:sldId id="307" r:id="rId34"/>
    <p:sldId id="308" r:id="rId35"/>
    <p:sldId id="305" r:id="rId36"/>
    <p:sldId id="284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797F-3ED2-495A-BD49-653B67A08C23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E1BBB-A922-4908-ADD0-10401A719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9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5E9C-25FF-498F-BE7E-5691C8CD521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C657D-2C66-4BE0-967D-EF9FA31C97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586" y="24391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500306"/>
            <a:ext cx="6057888" cy="898521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Презентація досвіду роботи</a:t>
            </a:r>
            <a:endParaRPr lang="ru-RU" sz="6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i="1" dirty="0" smtClean="0"/>
              <a:t> </a:t>
            </a:r>
            <a:r>
              <a:rPr lang="uk-UA" sz="6000" b="1" i="1" dirty="0" smtClean="0">
                <a:solidFill>
                  <a:schemeClr val="bg1"/>
                </a:solidFill>
              </a:rPr>
              <a:t>Педагогічне кредо: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785926"/>
            <a:ext cx="6000792" cy="2857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“Учитись</a:t>
            </a:r>
            <a:r>
              <a:rPr lang="uk-UA" b="1" dirty="0" smtClean="0">
                <a:solidFill>
                  <a:schemeClr val="bg1"/>
                </a:solidFill>
              </a:rPr>
              <a:t> важко, а учить ще важче,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Але не мусиш зупинятись ти.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Як дітям віддаси усе найкраще,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То й сам сягнеш нової </a:t>
            </a:r>
            <a:r>
              <a:rPr lang="uk-UA" b="1" dirty="0" err="1" smtClean="0">
                <a:solidFill>
                  <a:schemeClr val="bg1"/>
                </a:solidFill>
              </a:rPr>
              <a:t>висоти”</a:t>
            </a:r>
            <a:endParaRPr lang="uk-UA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chemeClr val="bg1"/>
                </a:solidFill>
              </a:rPr>
              <a:t>(М. Сингаївський)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872410" cy="1143000"/>
          </a:xfrm>
        </p:spPr>
        <p:txBody>
          <a:bodyPr/>
          <a:lstStyle/>
          <a:p>
            <a:r>
              <a:rPr lang="uk-UA" b="1" i="1" dirty="0" smtClean="0"/>
              <a:t> </a:t>
            </a:r>
            <a:r>
              <a:rPr lang="uk-UA" sz="6000" b="1" i="1" dirty="0" smtClean="0">
                <a:solidFill>
                  <a:schemeClr val="bg1"/>
                </a:solidFill>
              </a:rPr>
              <a:t>Життєве кредо: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285992"/>
            <a:ext cx="7115196" cy="3043245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solidFill>
                  <a:schemeClr val="bg1"/>
                </a:solidFill>
              </a:rPr>
              <a:t>“ Навчаючи інших – вчитись самій, 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bg1"/>
                </a:solidFill>
              </a:rPr>
              <a:t>В житті все робити з любов’ю.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bg1"/>
                </a:solidFill>
              </a:rPr>
              <a:t>За кожний мій вчинок, щоб діти могли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bg1"/>
                </a:solidFill>
              </a:rPr>
              <a:t> Згадати мене добрим словом .”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6858048" cy="642934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chemeClr val="bg1"/>
                </a:solidFill>
              </a:rPr>
              <a:t>Проблема над якою я працюю: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143116"/>
            <a:ext cx="6000792" cy="27146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b="1" i="1" dirty="0" smtClean="0">
                <a:solidFill>
                  <a:schemeClr val="bg1"/>
                </a:solidFill>
              </a:rPr>
              <a:t>“Розвивальні ігри в навчально-виховному процесі”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000132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Мета проблеми: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571612"/>
            <a:ext cx="6758006" cy="4554551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Сприяти формуванню дитячого колективу, комфортних </a:t>
            </a:r>
            <a:r>
              <a:rPr lang="uk-UA" b="1" dirty="0" err="1" smtClean="0">
                <a:solidFill>
                  <a:schemeClr val="bg1"/>
                </a:solidFill>
              </a:rPr>
              <a:t>перебувань</a:t>
            </a:r>
            <a:r>
              <a:rPr lang="uk-UA" b="1" dirty="0" smtClean="0">
                <a:solidFill>
                  <a:schemeClr val="bg1"/>
                </a:solidFill>
              </a:rPr>
              <a:t> дітей в НРЦ.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Вчити вихованців раціонально використовувати свій час.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Формувати практичні навички самообслуговування, санітарно-гігієнічні навички.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Розвивати наполегливість, витримку, бажання дотримуватися режиму дня.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Виховувати дисциплінованість, культуру поведінки.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56084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Завдання: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785794"/>
            <a:ext cx="6900882" cy="4614882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Закріплення, збагачення, поглиблення, уточнення та корекція знань, набутих у процесі навчання, застосування їх на практиці.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Розширення кругозору дітей, формування у них наукового світогляду.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Формування пізнавальних інтересів, виявлення індивідуальних здібностей і нахилів.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Організація дозвілля вихованців, культурного відпочинку та розваг.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Поширення виховного впливу на дітей у різних напрямках виховання.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Корекція </a:t>
            </a:r>
            <a:r>
              <a:rPr lang="uk-UA" sz="2000" b="1" dirty="0" err="1" smtClean="0">
                <a:solidFill>
                  <a:schemeClr val="bg1"/>
                </a:solidFill>
              </a:rPr>
              <a:t>психо-фізичних</a:t>
            </a:r>
            <a:r>
              <a:rPr lang="uk-UA" sz="2000" b="1" dirty="0" smtClean="0">
                <a:solidFill>
                  <a:schemeClr val="bg1"/>
                </a:solidFill>
              </a:rPr>
              <a:t> вад дітей та подальший розвиток їхньої особистості.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Емоційне спілкування під час виконання режимних моментів.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Здійснення індивідуального підходу до кожного вихованця.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6858048" cy="128588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Принципи моєї роботи: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571612"/>
            <a:ext cx="6758006" cy="4554551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Вислухавши свого вихованця, тим самим я навчу його слухати себе.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Конфлікт з дітьми краще не допускати, ніж успішно подолати.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Вірю в можливості своїх вихованців.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Враховую їх інтереси та бажання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572428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Напрямки виховної роботи: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28736"/>
            <a:ext cx="6758006" cy="4697427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Родинне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Громадське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Національно-патріотичне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Правове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Трудове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Моральне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Естетичне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Екологічне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Превентивне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Формування здорового способу життя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Сприяння творчому розвитку особистості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336704" cy="836712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Форми роботи: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620688"/>
            <a:ext cx="5904656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b="1" u="sng" dirty="0" smtClean="0">
                <a:solidFill>
                  <a:schemeClr val="bg1"/>
                </a:solidFill>
              </a:rPr>
              <a:t>Індивідуальні</a:t>
            </a: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-бесіди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-відверті</a:t>
            </a:r>
            <a:r>
              <a:rPr lang="uk-UA" sz="1800" b="1" dirty="0" smtClean="0">
                <a:solidFill>
                  <a:schemeClr val="bg1"/>
                </a:solidFill>
              </a:rPr>
              <a:t> розмови</a:t>
            </a: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-консультації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-індивідуальний</a:t>
            </a:r>
            <a:r>
              <a:rPr lang="uk-UA" sz="1800" b="1" dirty="0" smtClean="0">
                <a:solidFill>
                  <a:schemeClr val="bg1"/>
                </a:solidFill>
              </a:rPr>
              <a:t> підхід </a:t>
            </a:r>
          </a:p>
          <a:p>
            <a:pPr>
              <a:buNone/>
            </a:pPr>
            <a:r>
              <a:rPr lang="uk-UA" sz="2400" b="1" u="sng" dirty="0" smtClean="0">
                <a:solidFill>
                  <a:schemeClr val="bg1"/>
                </a:solidFill>
              </a:rPr>
              <a:t>Групові</a:t>
            </a: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-прогулянки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-екскурсії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-години</a:t>
            </a:r>
            <a:r>
              <a:rPr lang="uk-UA" sz="1800" b="1" dirty="0" smtClean="0">
                <a:solidFill>
                  <a:schemeClr val="bg1"/>
                </a:solidFill>
              </a:rPr>
              <a:t> спілкування</a:t>
            </a: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-виховні</a:t>
            </a:r>
            <a:r>
              <a:rPr lang="uk-UA" sz="1800" b="1" dirty="0" smtClean="0">
                <a:solidFill>
                  <a:schemeClr val="bg1"/>
                </a:solidFill>
              </a:rPr>
              <a:t> години</a:t>
            </a: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-конкурси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-ігри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-розваги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chemeClr val="bg1"/>
                </a:solidFill>
              </a:rPr>
              <a:t>-суспільно-корисні справи</a:t>
            </a: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-спортивні</a:t>
            </a:r>
            <a:r>
              <a:rPr lang="uk-UA" sz="1800" b="1" dirty="0" smtClean="0">
                <a:solidFill>
                  <a:schemeClr val="bg1"/>
                </a:solidFill>
              </a:rPr>
              <a:t> змагання</a:t>
            </a: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-естафети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b="1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65" y="260648"/>
            <a:ext cx="7228075" cy="977899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Відкриті заходи: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857356" y="1571612"/>
            <a:ext cx="6829444" cy="4554551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Самопідготовка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Виховна година: “Плекай рідну мову”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Трудова година: “Догляд за квітами на клумбі”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Правове виховання: “Вмій відповідати за свої вчинки”</a:t>
            </a:r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31694" cy="977899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Я та мої вихованці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196752"/>
            <a:ext cx="4429156" cy="5072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Біжать роки, немає спину,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І час минає, наче мить.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Знайшла я стежечку єдину,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Моє життя по ній біжить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Навколо мене - милі діти,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Враз починають </a:t>
            </a:r>
            <a:r>
              <a:rPr lang="uk-UA" sz="2000" b="1" dirty="0" err="1" smtClean="0">
                <a:solidFill>
                  <a:schemeClr val="bg1"/>
                </a:solidFill>
              </a:rPr>
              <a:t>щебетать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Ну, як тут серцю не радіти?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Ну, як від щастя не </a:t>
            </a:r>
            <a:r>
              <a:rPr lang="uk-UA" sz="2000" b="1" dirty="0" err="1" smtClean="0">
                <a:solidFill>
                  <a:schemeClr val="bg1"/>
                </a:solidFill>
              </a:rPr>
              <a:t>співать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886200" cy="31306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072362" cy="86993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Д</a:t>
            </a:r>
            <a:r>
              <a:rPr lang="uk-UA" sz="4000" i="1" dirty="0" err="1" smtClean="0">
                <a:solidFill>
                  <a:schemeClr val="bg1"/>
                </a:solidFill>
              </a:rPr>
              <a:t>ідик</a:t>
            </a:r>
            <a:r>
              <a:rPr lang="uk-UA" sz="4000" i="1" dirty="0" smtClean="0">
                <a:solidFill>
                  <a:schemeClr val="bg1"/>
                </a:solidFill>
              </a:rPr>
              <a:t> Надія Миколаївна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786478" cy="928694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Вихователь </a:t>
            </a:r>
          </a:p>
          <a:p>
            <a:pPr algn="ctr"/>
            <a:r>
              <a:rPr lang="uk-UA" sz="3200" b="1" i="1" dirty="0" err="1" smtClean="0">
                <a:solidFill>
                  <a:schemeClr val="bg1"/>
                </a:solidFill>
              </a:rPr>
              <a:t>КЗ</a:t>
            </a:r>
            <a:r>
              <a:rPr lang="uk-UA" sz="3200" b="1" i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err="1" smtClean="0">
                <a:solidFill>
                  <a:schemeClr val="bg1"/>
                </a:solidFill>
              </a:rPr>
              <a:t>“Удайцівський</a:t>
            </a:r>
            <a:r>
              <a:rPr lang="uk-UA" sz="3200" b="1" i="1" dirty="0" smtClean="0">
                <a:solidFill>
                  <a:schemeClr val="bg1"/>
                </a:solidFill>
              </a:rPr>
              <a:t> НРЦ”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3672408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6858048" cy="1285884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Про що я мрію і чого я хочу досягти: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85926"/>
            <a:ext cx="7072362" cy="4525963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Хочу бути майстром своєї справи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Щоб в очах моїх вихованців горів вогник щастя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Працювати так, щоб дітям було біля мене комфортно і затишно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Бути людиною всюди і завжди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614" y="357166"/>
            <a:ext cx="7472386" cy="1143000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bg1"/>
                </a:solidFill>
              </a:rPr>
              <a:t>Творчі  будні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pic>
        <p:nvPicPr>
          <p:cNvPr id="4" name="Picture 1" descr="C:\Users\Александр\Desktop\medium_584e92eb4a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518"/>
          <a:stretch>
            <a:fillRect/>
          </a:stretch>
        </p:blipFill>
        <p:spPr bwMode="auto">
          <a:xfrm>
            <a:off x="3059832" y="2348880"/>
            <a:ext cx="37029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188640"/>
            <a:ext cx="6480720" cy="97789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“Урок миру та дружби”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_viber_2021-03-16_15-53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96819"/>
            <a:ext cx="2232248" cy="44164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079254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изображение_viber_2026-03-02_15-36-17-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96817"/>
            <a:ext cx="2520280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73" y="1796819"/>
            <a:ext cx="2647503" cy="44164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7229532" cy="92869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Свято працівників освіти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357298"/>
            <a:ext cx="314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</a:rPr>
              <a:t>Розквітають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посмішки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навколо</a:t>
            </a:r>
            <a:r>
              <a:rPr lang="ru-RU" sz="2000" b="1" i="1" dirty="0" smtClean="0">
                <a:solidFill>
                  <a:schemeClr val="bg1"/>
                </a:solidFill>
              </a:rPr>
              <a:t>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err="1" smtClean="0">
                <a:solidFill>
                  <a:schemeClr val="bg1"/>
                </a:solidFill>
              </a:rPr>
              <a:t>Радісно</a:t>
            </a:r>
            <a:r>
              <a:rPr lang="ru-RU" sz="2000" b="1" i="1" dirty="0" smtClean="0">
                <a:solidFill>
                  <a:schemeClr val="bg1"/>
                </a:solidFill>
              </a:rPr>
              <a:t> луна веселий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сміх</a:t>
            </a:r>
            <a:r>
              <a:rPr lang="ru-RU" sz="2000" b="1" i="1" dirty="0" smtClean="0">
                <a:solidFill>
                  <a:schemeClr val="bg1"/>
                </a:solidFill>
              </a:rPr>
              <a:t>. 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i="1" dirty="0" smtClean="0">
                <a:solidFill>
                  <a:schemeClr val="bg1"/>
                </a:solidFill>
              </a:rPr>
              <a:t> моя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найкраща</a:t>
            </a:r>
            <a:r>
              <a:rPr lang="ru-RU" sz="2000" b="1" i="1" dirty="0" smtClean="0">
                <a:solidFill>
                  <a:schemeClr val="bg1"/>
                </a:solidFill>
              </a:rPr>
              <a:t> школа  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err="1" smtClean="0">
                <a:solidFill>
                  <a:schemeClr val="bg1"/>
                </a:solidFill>
              </a:rPr>
              <a:t>Зустрічає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школярів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своїх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1027" name="Picture 3" descr="C:\Users\Asus\Desktop\фото презентація\40685135_1424982700978625_38968003943192330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3416798" cy="264320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дмин\Desktop\photo_5246867740151633854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48585"/>
            <a:ext cx="34167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photo_5246867740151633856_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70" y="1196751"/>
            <a:ext cx="3677204" cy="484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i="1" dirty="0" smtClean="0"/>
              <a:t/>
            </a:r>
            <a:br>
              <a:rPr lang="uk-UA" sz="6000" b="1" i="1" dirty="0" smtClean="0"/>
            </a:br>
            <a:r>
              <a:rPr lang="uk-UA" sz="6000" b="1" i="1" dirty="0" smtClean="0"/>
              <a:t>          </a:t>
            </a:r>
            <a:r>
              <a:rPr lang="uk-UA" sz="4000" b="1" i="1" dirty="0" smtClean="0">
                <a:solidFill>
                  <a:schemeClr val="bg1"/>
                </a:solidFill>
              </a:rPr>
              <a:t>Свято урожаю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2000240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Ласкава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Осінь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прийшла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Дари нам </a:t>
            </a:r>
            <a:r>
              <a:rPr lang="ru-RU" b="1" dirty="0" err="1" smtClean="0">
                <a:solidFill>
                  <a:schemeClr val="bg1"/>
                </a:solidFill>
              </a:rPr>
              <a:t>щедрі</a:t>
            </a:r>
            <a:r>
              <a:rPr lang="ru-RU" b="1" dirty="0" smtClean="0">
                <a:solidFill>
                  <a:schemeClr val="bg1"/>
                </a:solidFill>
              </a:rPr>
              <a:t> принесла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Щоб</a:t>
            </a:r>
            <a:r>
              <a:rPr lang="ru-RU" b="1" dirty="0" smtClean="0">
                <a:solidFill>
                  <a:schemeClr val="bg1"/>
                </a:solidFill>
              </a:rPr>
              <a:t> вся </a:t>
            </a:r>
            <a:r>
              <a:rPr lang="ru-RU" b="1" dirty="0" err="1" smtClean="0">
                <a:solidFill>
                  <a:schemeClr val="bg1"/>
                </a:solidFill>
              </a:rPr>
              <a:t>країна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кожна</a:t>
            </a:r>
            <a:r>
              <a:rPr lang="ru-RU" b="1" dirty="0" smtClean="0">
                <a:solidFill>
                  <a:schemeClr val="bg1"/>
                </a:solidFill>
              </a:rPr>
              <a:t> хата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</a:rPr>
              <a:t>Була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щаслива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багата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3263503" cy="3252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839635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Трудова година. Піклуємось про квіти на клумбі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072362" cy="1225536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Свято “6 грудня – День української </a:t>
            </a:r>
            <a:r>
              <a:rPr lang="uk-UA" b="1" i="1" dirty="0" err="1" smtClean="0">
                <a:solidFill>
                  <a:schemeClr val="bg1"/>
                </a:solidFill>
              </a:rPr>
              <a:t>армії”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sus\Desktop\фото презентація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4149080"/>
            <a:ext cx="2466975" cy="1847850"/>
          </a:xfrm>
          <a:prstGeom prst="rect">
            <a:avLst/>
          </a:prstGeom>
          <a:noFill/>
        </p:spPr>
      </p:pic>
      <p:pic>
        <p:nvPicPr>
          <p:cNvPr id="2052" name="Picture 4" descr="C:\Users\Asus\Desktop\фото презентація\images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4088" y="4005064"/>
            <a:ext cx="2466975" cy="1847850"/>
          </a:xfrm>
          <a:prstGeom prst="rect">
            <a:avLst/>
          </a:prstGeom>
          <a:noFill/>
        </p:spPr>
      </p:pic>
      <p:pic>
        <p:nvPicPr>
          <p:cNvPr id="2051" name="Picture 3" descr="C:\Users\Asus\Desktop\фото презентація\6465464ап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571612"/>
            <a:ext cx="2761039" cy="2071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1785926"/>
            <a:ext cx="45005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Українська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армія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справляє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нині</a:t>
            </a:r>
            <a:r>
              <a:rPr lang="ru-RU" sz="2000" b="1" dirty="0" smtClean="0">
                <a:solidFill>
                  <a:schemeClr val="bg1"/>
                </a:solidFill>
              </a:rPr>
              <a:t> свято,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Ми </a:t>
            </a:r>
            <a:r>
              <a:rPr lang="ru-RU" sz="2000" b="1" dirty="0" err="1" smtClean="0">
                <a:solidFill>
                  <a:schemeClr val="bg1"/>
                </a:solidFill>
              </a:rPr>
              <a:t>віддамо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належне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даті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цій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Тож</a:t>
            </a:r>
            <a:r>
              <a:rPr lang="ru-RU" sz="2000" b="1" dirty="0" smtClean="0">
                <a:solidFill>
                  <a:schemeClr val="bg1"/>
                </a:solidFill>
              </a:rPr>
              <a:t> вас, </a:t>
            </a:r>
            <a:r>
              <a:rPr lang="ru-RU" sz="2000" b="1" dirty="0" err="1" smtClean="0">
                <a:solidFill>
                  <a:schemeClr val="bg1"/>
                </a:solidFill>
              </a:rPr>
              <a:t>чоловіки</a:t>
            </a:r>
            <a:r>
              <a:rPr lang="ru-RU" sz="2000" b="1" dirty="0" smtClean="0">
                <a:solidFill>
                  <a:schemeClr val="bg1"/>
                </a:solidFill>
              </a:rPr>
              <a:t>, дозвольте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привітати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Хоч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</a:t>
            </a:r>
            <a:r>
              <a:rPr lang="ru-RU" sz="2000" b="1" dirty="0" smtClean="0">
                <a:solidFill>
                  <a:schemeClr val="bg1"/>
                </a:solidFill>
              </a:rPr>
              <a:t> і не служили в </a:t>
            </a:r>
            <a:r>
              <a:rPr lang="ru-RU" sz="2000" b="1" dirty="0" err="1" smtClean="0">
                <a:solidFill>
                  <a:schemeClr val="bg1"/>
                </a:solidFill>
              </a:rPr>
              <a:t>ній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Вчимося бути господарями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39635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Спортивна година. Загартовуємося із задоволенням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sus\Desktop\фото презентація\DSC09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5666" y="1772816"/>
            <a:ext cx="3186354" cy="4248472"/>
          </a:xfrm>
          <a:prstGeom prst="rect">
            <a:avLst/>
          </a:prstGeom>
          <a:noFill/>
        </p:spPr>
      </p:pic>
      <p:pic>
        <p:nvPicPr>
          <p:cNvPr id="4100" name="Picture 4" descr="C:\Users\Asus\Desktop\фото презентація\DSC089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1772816"/>
            <a:ext cx="3228390" cy="4304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50017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Спортивна година: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err="1" smtClean="0">
                <a:solidFill>
                  <a:schemeClr val="bg1"/>
                </a:solidFill>
              </a:rPr>
              <a:t>“Козацькі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 err="1" smtClean="0">
                <a:solidFill>
                  <a:schemeClr val="bg1"/>
                </a:solidFill>
              </a:rPr>
              <a:t>розваги”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85918" y="1643050"/>
            <a:ext cx="3071834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Сьогодні</a:t>
            </a:r>
            <a:r>
              <a:rPr lang="ru-RU" sz="2400" b="1" dirty="0" smtClean="0">
                <a:solidFill>
                  <a:schemeClr val="bg1"/>
                </a:solidFill>
              </a:rPr>
              <a:t> свято, конкурс </a:t>
            </a:r>
            <a:r>
              <a:rPr lang="ru-RU" sz="2400" b="1" dirty="0" err="1" smtClean="0">
                <a:solidFill>
                  <a:schemeClr val="bg1"/>
                </a:solidFill>
              </a:rPr>
              <a:t>нині</a:t>
            </a:r>
            <a:r>
              <a:rPr lang="ru-RU" sz="2400" b="1" dirty="0" smtClean="0">
                <a:solidFill>
                  <a:schemeClr val="bg1"/>
                </a:solidFill>
              </a:rPr>
              <a:t>, </a:t>
            </a:r>
          </a:p>
          <a:p>
            <a:pPr fontAlgn="base"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Сьогодні</a:t>
            </a:r>
            <a:r>
              <a:rPr lang="ru-RU" sz="2400" b="1" dirty="0" smtClean="0">
                <a:solidFill>
                  <a:schemeClr val="bg1"/>
                </a:solidFill>
              </a:rPr>
              <a:t> все </a:t>
            </a:r>
            <a:r>
              <a:rPr lang="ru-RU" sz="2400" b="1" dirty="0" err="1" smtClean="0">
                <a:solidFill>
                  <a:schemeClr val="bg1"/>
                </a:solidFill>
              </a:rPr>
              <a:t>козацтво</a:t>
            </a:r>
            <a:r>
              <a:rPr lang="ru-RU" sz="2400" b="1" dirty="0" smtClean="0">
                <a:solidFill>
                  <a:schemeClr val="bg1"/>
                </a:solidFill>
              </a:rPr>
              <a:t> тут, 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І в </a:t>
            </a:r>
            <a:r>
              <a:rPr lang="ru-RU" sz="2400" b="1" dirty="0" err="1" smtClean="0">
                <a:solidFill>
                  <a:schemeClr val="bg1"/>
                </a:solidFill>
              </a:rPr>
              <a:t>цьому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залі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радість</a:t>
            </a:r>
            <a:r>
              <a:rPr lang="ru-RU" sz="2400" b="1" dirty="0" smtClean="0">
                <a:solidFill>
                  <a:schemeClr val="bg1"/>
                </a:solidFill>
              </a:rPr>
              <a:t> лине, </a:t>
            </a:r>
          </a:p>
          <a:p>
            <a:pPr fontAlgn="base"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Козацькі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ігри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всіх</a:t>
            </a:r>
            <a:r>
              <a:rPr lang="ru-RU" sz="2400" b="1" dirty="0" smtClean="0">
                <a:solidFill>
                  <a:schemeClr val="bg1"/>
                </a:solidFill>
              </a:rPr>
              <a:t> нас </a:t>
            </a:r>
            <a:r>
              <a:rPr lang="ru-RU" sz="2400" b="1" dirty="0" err="1" smtClean="0">
                <a:solidFill>
                  <a:schemeClr val="bg1"/>
                </a:solidFill>
              </a:rPr>
              <a:t>ждуть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media-share-0-02-05-2c8151e32e09f0eefa0ca4c50c5fad4e0aaa2e8f881b6e1f20003ac389e08877-Pic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60848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chemeClr val="bg1"/>
                </a:solidFill>
              </a:rPr>
              <a:t>Візитна картка</a:t>
            </a:r>
            <a:endParaRPr lang="ru-RU" sz="7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b="1" i="1" dirty="0" smtClean="0"/>
              <a:t> </a:t>
            </a:r>
            <a:r>
              <a:rPr lang="uk-UA" sz="3600" b="1" i="1" dirty="0" smtClean="0">
                <a:solidFill>
                  <a:schemeClr val="bg1"/>
                </a:solidFill>
              </a:rPr>
              <a:t>Прогулянка на свіжому повітрі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388620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Вечірній туалет. Підготовка до сну.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3263503" cy="4351338"/>
          </a:xfrm>
        </p:spPr>
      </p:pic>
      <p:pic>
        <p:nvPicPr>
          <p:cNvPr id="1026" name="Picture 2" descr="C:\Users\Админ\Desktop\изображение_viber_2026-03-03_14-58-29-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94025" cy="42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39635" cy="977899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bg1"/>
                </a:solidFill>
              </a:rPr>
              <a:t>Добре </a:t>
            </a:r>
            <a:r>
              <a:rPr lang="ru-RU" sz="3600" b="1" i="1" dirty="0" err="1" smtClean="0">
                <a:solidFill>
                  <a:schemeClr val="bg1"/>
                </a:solidFill>
              </a:rPr>
              <a:t>діло</a:t>
            </a:r>
            <a:r>
              <a:rPr lang="ru-RU" sz="3600" b="1" i="1" dirty="0" smtClean="0">
                <a:solidFill>
                  <a:schemeClr val="bg1"/>
                </a:solidFill>
              </a:rPr>
              <a:t> — </a:t>
            </a:r>
            <a:r>
              <a:rPr lang="ru-RU" sz="3600" b="1" i="1" dirty="0" err="1" smtClean="0">
                <a:solidFill>
                  <a:schemeClr val="bg1"/>
                </a:solidFill>
              </a:rPr>
              <a:t>обід</a:t>
            </a:r>
            <a:r>
              <a:rPr lang="ru-RU" sz="3600" b="1" i="1" dirty="0" smtClean="0">
                <a:solidFill>
                  <a:schemeClr val="bg1"/>
                </a:solidFill>
              </a:rPr>
              <a:t>: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сів</a:t>
            </a:r>
            <a:r>
              <a:rPr lang="ru-RU" sz="3600" b="1" i="1" dirty="0" smtClean="0">
                <a:solidFill>
                  <a:schemeClr val="bg1"/>
                </a:solidFill>
              </a:rPr>
              <a:t> за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стіл</a:t>
            </a:r>
            <a:r>
              <a:rPr lang="ru-RU" sz="3600" b="1" i="1" dirty="0" smtClean="0">
                <a:solidFill>
                  <a:schemeClr val="bg1"/>
                </a:solidFill>
              </a:rPr>
              <a:t> та </a:t>
            </a:r>
            <a:r>
              <a:rPr lang="ru-RU" sz="3600" b="1" i="1" dirty="0" err="1" smtClean="0">
                <a:solidFill>
                  <a:schemeClr val="bg1"/>
                </a:solidFill>
              </a:rPr>
              <a:t>й</a:t>
            </a:r>
            <a:r>
              <a:rPr lang="ru-RU" sz="3600" b="1" i="1" dirty="0" smtClean="0">
                <a:solidFill>
                  <a:schemeClr val="bg1"/>
                </a:solidFill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їж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err="1" smtClean="0">
                <a:solidFill>
                  <a:schemeClr val="bg1"/>
                </a:solidFill>
              </a:rPr>
              <a:t>Виховна</a:t>
            </a:r>
            <a:r>
              <a:rPr lang="ru-RU" sz="6000" b="1" dirty="0" smtClean="0">
                <a:solidFill>
                  <a:schemeClr val="bg1"/>
                </a:solidFill>
              </a:rPr>
              <a:t> година : «</a:t>
            </a:r>
            <a:r>
              <a:rPr lang="ru-RU" sz="6000" b="1" dirty="0" err="1" smtClean="0">
                <a:solidFill>
                  <a:schemeClr val="bg1"/>
                </a:solidFill>
              </a:rPr>
              <a:t>Плекай</a:t>
            </a:r>
            <a:r>
              <a:rPr lang="ru-RU" sz="6000" b="1" dirty="0" smtClean="0">
                <a:solidFill>
                  <a:schemeClr val="bg1"/>
                </a:solidFill>
              </a:rPr>
              <a:t> свою </a:t>
            </a:r>
            <a:r>
              <a:rPr lang="ru-RU" sz="6000" b="1" dirty="0" err="1" smtClean="0">
                <a:solidFill>
                  <a:schemeClr val="bg1"/>
                </a:solidFill>
              </a:rPr>
              <a:t>мову</a:t>
            </a:r>
            <a:r>
              <a:rPr lang="ru-RU" sz="6000" b="1" dirty="0" smtClean="0">
                <a:solidFill>
                  <a:schemeClr val="bg1"/>
                </a:solidFill>
              </a:rPr>
              <a:t>»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2451"/>
            <a:ext cx="3886200" cy="29176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2451"/>
            <a:ext cx="3886200" cy="2917686"/>
          </a:xfrm>
        </p:spPr>
      </p:pic>
    </p:spTree>
    <p:extLst>
      <p:ext uri="{BB962C8B-B14F-4D97-AF65-F5344CB8AC3E}">
        <p14:creationId xmlns:p14="http://schemas.microsoft.com/office/powerpoint/2010/main" val="27895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9" y="1825625"/>
            <a:ext cx="3266902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Ой, яка </a:t>
            </a:r>
            <a:r>
              <a:rPr lang="ru-RU" sz="3600" dirty="0" err="1">
                <a:solidFill>
                  <a:schemeClr val="bg1"/>
                </a:solidFill>
              </a:rPr>
              <a:t>чудова</a:t>
            </a:r>
            <a:r>
              <a:rPr lang="ru-RU" sz="3600" dirty="0">
                <a:solidFill>
                  <a:schemeClr val="bg1"/>
                </a:solidFill>
              </a:rPr>
              <a:t> – </a:t>
            </a:r>
            <a:r>
              <a:rPr lang="ru-RU" sz="3600" dirty="0" err="1">
                <a:solidFill>
                  <a:schemeClr val="bg1"/>
                </a:solidFill>
              </a:rPr>
              <a:t>українська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мова</a:t>
            </a:r>
            <a:r>
              <a:rPr lang="ru-RU" sz="3600" dirty="0" smtClean="0">
                <a:solidFill>
                  <a:schemeClr val="bg1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Не </a:t>
            </a:r>
            <a:r>
              <a:rPr lang="ru-RU" sz="3600" dirty="0" err="1">
                <a:solidFill>
                  <a:schemeClr val="bg1"/>
                </a:solidFill>
              </a:rPr>
              <a:t>загинула</a:t>
            </a:r>
            <a:r>
              <a:rPr lang="ru-RU" sz="3600" dirty="0">
                <a:solidFill>
                  <a:schemeClr val="bg1"/>
                </a:solidFill>
              </a:rPr>
              <a:t> вона у </a:t>
            </a:r>
            <a:r>
              <a:rPr lang="ru-RU" sz="3600" dirty="0" err="1">
                <a:solidFill>
                  <a:schemeClr val="bg1"/>
                </a:solidFill>
              </a:rPr>
              <a:t>течії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віків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600" dirty="0" err="1" smtClean="0">
                <a:solidFill>
                  <a:schemeClr val="bg1"/>
                </a:solidFill>
              </a:rPr>
              <a:t>Мова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солов’їна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мова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колискова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600" dirty="0" err="1" smtClean="0">
                <a:solidFill>
                  <a:schemeClr val="bg1"/>
                </a:solidFill>
              </a:rPr>
              <a:t>Рідного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народу і </a:t>
            </a:r>
            <a:r>
              <a:rPr lang="ru-RU" sz="3600" dirty="0" err="1">
                <a:solidFill>
                  <a:schemeClr val="bg1"/>
                </a:solidFill>
              </a:rPr>
              <a:t>моїх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батьків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Самопідготовка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44824"/>
            <a:ext cx="3886200" cy="43204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314575" y="1428750"/>
            <a:ext cx="682942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Дорогу я обрала у житті таку,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Яку сама обрати я хотіла.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І скільки я по цій дорозі йду,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Ніколи про свій вибір не жаліла.</a:t>
            </a:r>
          </a:p>
          <a:p>
            <a:pPr>
              <a:buNone/>
            </a:pP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 І завжди я гордитись буду тим, </a:t>
            </a:r>
          </a:p>
          <a:p>
            <a:pPr>
              <a:buNone/>
            </a:pP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 Що доля саме так у мене склалась.</a:t>
            </a:r>
          </a:p>
          <a:p>
            <a:pPr>
              <a:buNone/>
            </a:pP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 Якщо ще раз прийшлося </a:t>
            </a:r>
            <a:r>
              <a:rPr lang="uk-UA" b="1" dirty="0" err="1" smtClean="0">
                <a:solidFill>
                  <a:schemeClr val="bg1"/>
                </a:solidFill>
              </a:rPr>
              <a:t>обирать</a:t>
            </a:r>
            <a:r>
              <a:rPr lang="uk-UA" b="1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 Я б ні хвилини не вагалась.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500306"/>
            <a:ext cx="6572296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8186750" cy="571504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         </a:t>
            </a:r>
            <a:r>
              <a:rPr lang="uk-UA" b="1" dirty="0" smtClean="0">
                <a:solidFill>
                  <a:schemeClr val="bg1"/>
                </a:solidFill>
              </a:rPr>
              <a:t>18.01.1967р.</a:t>
            </a:r>
          </a:p>
          <a:p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         Народилася в мальовничому селі </a:t>
            </a:r>
            <a:r>
              <a:rPr lang="uk-UA" b="1" dirty="0" err="1" smtClean="0">
                <a:solidFill>
                  <a:schemeClr val="bg1"/>
                </a:solidFill>
              </a:rPr>
              <a:t>Удайці</a:t>
            </a:r>
            <a:endParaRPr lang="uk-UA" b="1" dirty="0" smtClean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b="1" i="1" dirty="0" err="1" smtClean="0">
                <a:solidFill>
                  <a:schemeClr val="bg1"/>
                </a:solidFill>
              </a:rPr>
              <a:t>Удайці-</a:t>
            </a:r>
            <a:r>
              <a:rPr lang="uk-UA" sz="2400" b="1" i="1" dirty="0" smtClean="0">
                <a:solidFill>
                  <a:schemeClr val="bg1"/>
                </a:solidFill>
              </a:rPr>
              <a:t> моє дитинство, моя юність, доля.</a:t>
            </a:r>
          </a:p>
          <a:p>
            <a:r>
              <a:rPr lang="uk-UA" sz="2400" b="1" i="1" dirty="0" smtClean="0">
                <a:solidFill>
                  <a:schemeClr val="bg1"/>
                </a:solidFill>
              </a:rPr>
              <a:t>Тут моя батьківська хата, річка Удай, школа.</a:t>
            </a:r>
          </a:p>
          <a:p>
            <a:r>
              <a:rPr lang="uk-UA" sz="2400" b="1" i="1" dirty="0" err="1" smtClean="0">
                <a:solidFill>
                  <a:schemeClr val="bg1"/>
                </a:solidFill>
              </a:rPr>
              <a:t>Удайці-</a:t>
            </a:r>
            <a:r>
              <a:rPr lang="uk-UA" sz="2400" b="1" i="1" dirty="0" smtClean="0">
                <a:solidFill>
                  <a:schemeClr val="bg1"/>
                </a:solidFill>
              </a:rPr>
              <a:t> моя молитва, моя гавань тиха,</a:t>
            </a:r>
          </a:p>
          <a:p>
            <a:r>
              <a:rPr lang="uk-UA" sz="2400" b="1" i="1" dirty="0" smtClean="0">
                <a:solidFill>
                  <a:schemeClr val="bg1"/>
                </a:solidFill>
              </a:rPr>
              <a:t>Що розділить із тобою і радість, і лихо.</a:t>
            </a:r>
          </a:p>
          <a:p>
            <a:endParaRPr lang="uk-UA" sz="18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3214710" cy="2420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71480"/>
            <a:ext cx="6286544" cy="2428892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2004р.:</a:t>
            </a:r>
            <a:r>
              <a:rPr lang="uk-UA" sz="2400" b="1" dirty="0" smtClean="0">
                <a:solidFill>
                  <a:schemeClr val="bg1"/>
                </a:solidFill>
              </a:rPr>
              <a:t> закінчила Ніжинський державний педагогічний університет імені Миколи Гоголя і отримала повну вищу освіту за спеціальністю </a:t>
            </a:r>
            <a:r>
              <a:rPr lang="uk-UA" sz="2400" b="1" dirty="0" err="1" smtClean="0">
                <a:solidFill>
                  <a:schemeClr val="bg1"/>
                </a:solidFill>
              </a:rPr>
              <a:t>“Педагогіка</a:t>
            </a:r>
            <a:r>
              <a:rPr lang="uk-UA" sz="2400" b="1" dirty="0" smtClean="0">
                <a:solidFill>
                  <a:schemeClr val="bg1"/>
                </a:solidFill>
              </a:rPr>
              <a:t> і методика середньої освіти . </a:t>
            </a:r>
            <a:r>
              <a:rPr lang="uk-UA" sz="2400" b="1" dirty="0" err="1" smtClean="0">
                <a:solidFill>
                  <a:schemeClr val="bg1"/>
                </a:solidFill>
              </a:rPr>
              <a:t>Географія”</a:t>
            </a:r>
            <a:r>
              <a:rPr lang="uk-UA" sz="2400" b="1" dirty="0" smtClean="0">
                <a:solidFill>
                  <a:schemeClr val="bg1"/>
                </a:solidFill>
              </a:rPr>
              <a:t> та здобула кваліфікацію вчителя географії та основ економіки. </a:t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err="1" smtClean="0">
                <a:solidFill>
                  <a:schemeClr val="bg1"/>
                </a:solidFill>
              </a:rPr>
              <a:t>Огранізатор</a:t>
            </a:r>
            <a:r>
              <a:rPr lang="uk-UA" sz="2400" b="1" dirty="0" smtClean="0">
                <a:solidFill>
                  <a:schemeClr val="bg1"/>
                </a:solidFill>
              </a:rPr>
              <a:t> краєзнавчо-туристичної роботи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387" name="Picture 3" descr="C:\Users\Asus\Desktop\вайбер\media-share-0-02-05-7d56a333055e27a3041499260e89a4fb7075d235971aa567e8b02e6a52b83b01-Picture.jpg"/>
          <p:cNvPicPr>
            <a:picLocks noChangeAspect="1" noChangeArrowheads="1"/>
          </p:cNvPicPr>
          <p:nvPr/>
        </p:nvPicPr>
        <p:blipFill>
          <a:blip r:embed="rId2" cstate="print"/>
          <a:srcRect l="12644" r="3107" b="12992"/>
          <a:stretch>
            <a:fillRect/>
          </a:stretch>
        </p:blipFill>
        <p:spPr bwMode="auto">
          <a:xfrm rot="-5400000">
            <a:off x="5650277" y="2782771"/>
            <a:ext cx="2664296" cy="3668721"/>
          </a:xfrm>
          <a:prstGeom prst="rect">
            <a:avLst/>
          </a:prstGeom>
          <a:noFill/>
        </p:spPr>
      </p:pic>
      <p:pic>
        <p:nvPicPr>
          <p:cNvPr id="4" name="Рисунок 3" descr="изображение_viber_2021-03-16_17-30-05.jpg"/>
          <p:cNvPicPr>
            <a:picLocks noChangeAspect="1"/>
          </p:cNvPicPr>
          <p:nvPr/>
        </p:nvPicPr>
        <p:blipFill>
          <a:blip r:embed="rId3" cstate="print"/>
          <a:srcRect l="10800" t="5901" r="10801" b="11151"/>
          <a:stretch>
            <a:fillRect/>
          </a:stretch>
        </p:blipFill>
        <p:spPr>
          <a:xfrm rot="16200000">
            <a:off x="1867168" y="2821466"/>
            <a:ext cx="2607784" cy="367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5928" y="1500174"/>
            <a:ext cx="7258072" cy="3829064"/>
          </a:xfrm>
        </p:spPr>
        <p:txBody>
          <a:bodyPr>
            <a:normAutofit fontScale="85000" lnSpcReduction="10000"/>
          </a:bodyPr>
          <a:lstStyle/>
          <a:p>
            <a:r>
              <a:rPr lang="uk-UA" sz="5800" b="1" i="1" dirty="0" smtClean="0">
                <a:solidFill>
                  <a:schemeClr val="bg1"/>
                </a:solidFill>
              </a:rPr>
              <a:t>Місце роботи: </a:t>
            </a:r>
            <a:r>
              <a:rPr lang="uk-UA" sz="5800" dirty="0" err="1" smtClean="0">
                <a:solidFill>
                  <a:schemeClr val="bg1"/>
                </a:solidFill>
              </a:rPr>
              <a:t>КЗ</a:t>
            </a:r>
            <a:r>
              <a:rPr lang="uk-UA" sz="5800" dirty="0" smtClean="0">
                <a:solidFill>
                  <a:schemeClr val="bg1"/>
                </a:solidFill>
              </a:rPr>
              <a:t> </a:t>
            </a:r>
            <a:r>
              <a:rPr lang="uk-UA" sz="5800" dirty="0" err="1" smtClean="0">
                <a:solidFill>
                  <a:schemeClr val="bg1"/>
                </a:solidFill>
              </a:rPr>
              <a:t>“Удайцівський</a:t>
            </a:r>
            <a:r>
              <a:rPr lang="uk-UA" sz="5800" dirty="0" smtClean="0">
                <a:solidFill>
                  <a:schemeClr val="bg1"/>
                </a:solidFill>
              </a:rPr>
              <a:t> НРЦ”</a:t>
            </a:r>
          </a:p>
          <a:p>
            <a:r>
              <a:rPr lang="uk-UA" sz="5800" b="1" i="1" dirty="0" smtClean="0">
                <a:solidFill>
                  <a:schemeClr val="bg1"/>
                </a:solidFill>
              </a:rPr>
              <a:t>Посада: </a:t>
            </a:r>
            <a:r>
              <a:rPr lang="uk-UA" sz="5800" dirty="0" smtClean="0">
                <a:solidFill>
                  <a:schemeClr val="bg1"/>
                </a:solidFill>
              </a:rPr>
              <a:t>вихователь</a:t>
            </a:r>
          </a:p>
          <a:p>
            <a:r>
              <a:rPr lang="uk-UA" sz="5800" b="1" i="1" dirty="0" smtClean="0">
                <a:solidFill>
                  <a:schemeClr val="bg1"/>
                </a:solidFill>
              </a:rPr>
              <a:t>Стаж роботи: </a:t>
            </a:r>
            <a:r>
              <a:rPr lang="uk-UA" sz="5800" dirty="0" smtClean="0">
                <a:solidFill>
                  <a:schemeClr val="bg1"/>
                </a:solidFill>
              </a:rPr>
              <a:t>27 роки</a:t>
            </a:r>
          </a:p>
          <a:p>
            <a:r>
              <a:rPr lang="uk-UA" sz="5800" b="1" i="1" dirty="0" smtClean="0">
                <a:solidFill>
                  <a:schemeClr val="bg1"/>
                </a:solidFill>
              </a:rPr>
              <a:t>Категорія: </a:t>
            </a:r>
            <a:r>
              <a:rPr lang="uk-UA" sz="5800" dirty="0" smtClean="0">
                <a:solidFill>
                  <a:schemeClr val="bg1"/>
                </a:solidFill>
              </a:rPr>
              <a:t> </a:t>
            </a:r>
            <a:r>
              <a:rPr lang="uk-UA" sz="5800" b="1" dirty="0" smtClean="0">
                <a:solidFill>
                  <a:schemeClr val="bg1"/>
                </a:solidFill>
              </a:rPr>
              <a:t>вища</a:t>
            </a:r>
            <a:endParaRPr lang="uk-UA" sz="5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345602" cy="1185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b="1" i="1" dirty="0" smtClean="0">
                <a:solidFill>
                  <a:schemeClr val="bg1"/>
                </a:solidFill>
              </a:rPr>
              <a:t>Курси підвищення кваліфікації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Админ\Desktop\изображение_viber_2026-03-03_15-15-06-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21" y="764704"/>
            <a:ext cx="3671020" cy="26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изображение_viber_2026-03-03_15-15-06-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23" y="764704"/>
            <a:ext cx="3750257" cy="26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изображение_viber_2026-03-03_15-15-06-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22" y="3473908"/>
            <a:ext cx="3719102" cy="31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\Desktop\изображение_viber_2026-03-03_15-15-06-8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25" y="3446488"/>
            <a:ext cx="3750256" cy="32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\Desktop\изображение_viber_2026-03-03_15-15-06-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4032448" cy="36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изображение_viber_2026-03-03_15-15-06-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16424" cy="36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142984"/>
            <a:ext cx="378621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Опублікувала власний авторський матеріал на сайті </a:t>
            </a:r>
            <a:r>
              <a:rPr lang="en-US" dirty="0" smtClean="0">
                <a:solidFill>
                  <a:schemeClr val="bg1"/>
                </a:solidFill>
              </a:rPr>
              <a:t>vsimosvita.com</a:t>
            </a:r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Назва публікації: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Конспект уроку на тему: “Урок миру та дружби”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дмин\Desktop\изображение_viber_2026-03-02_15-25-50-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31" y="188640"/>
            <a:ext cx="352478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powerpointbase.com-814</Template>
  <TotalTime>1189</TotalTime>
  <Words>770</Words>
  <Application>Microsoft Office PowerPoint</Application>
  <PresentationFormat>Экран (4:3)</PresentationFormat>
  <Paragraphs>150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Презентація досвіду роботи</vt:lpstr>
      <vt:lpstr>Дідик Надія Миколаївна</vt:lpstr>
      <vt:lpstr>Візитна картка</vt:lpstr>
      <vt:lpstr>Презентация PowerPoint</vt:lpstr>
      <vt:lpstr>2004р.: закінчила Ніжинський державний педагогічний університет імені Миколи Гоголя і отримала повну вищу освіту за спеціальністю “Педагогіка і методика середньої освіти . Географія” та здобула кваліфікацію вчителя географії та основ економіки.  Огранізатор краєзнавчо-туристичної роботи.</vt:lpstr>
      <vt:lpstr>Презентация PowerPoint</vt:lpstr>
      <vt:lpstr>Презентация PowerPoint</vt:lpstr>
      <vt:lpstr>Презентация PowerPoint</vt:lpstr>
      <vt:lpstr>Презентация PowerPoint</vt:lpstr>
      <vt:lpstr> Педагогічне кредо:</vt:lpstr>
      <vt:lpstr> Життєве кредо:</vt:lpstr>
      <vt:lpstr>Проблема над якою я працюю:</vt:lpstr>
      <vt:lpstr>Мета проблеми:</vt:lpstr>
      <vt:lpstr>Завдання:</vt:lpstr>
      <vt:lpstr>Принципи моєї роботи:</vt:lpstr>
      <vt:lpstr>Напрямки виховної роботи:</vt:lpstr>
      <vt:lpstr>Форми роботи:</vt:lpstr>
      <vt:lpstr>Відкриті заходи:</vt:lpstr>
      <vt:lpstr>Я та мої вихованці</vt:lpstr>
      <vt:lpstr>Про що я мрію і чого я хочу досягти:</vt:lpstr>
      <vt:lpstr>Творчі  будні</vt:lpstr>
      <vt:lpstr>“Урок миру та дружби”</vt:lpstr>
      <vt:lpstr>Свято працівників освіти</vt:lpstr>
      <vt:lpstr>           Свято урожаю </vt:lpstr>
      <vt:lpstr>Трудова година. Піклуємось про квіти на клумбі</vt:lpstr>
      <vt:lpstr>Свято “6 грудня – День української армії”</vt:lpstr>
      <vt:lpstr>Вчимося бути господарями</vt:lpstr>
      <vt:lpstr>Спортивна година. Загартовуємося із задоволенням</vt:lpstr>
      <vt:lpstr>Спортивна година: “Козацькі розваги”</vt:lpstr>
      <vt:lpstr> Прогулянка на свіжому повітрі</vt:lpstr>
      <vt:lpstr>Вечірній туалет. Підготовка до сну.</vt:lpstr>
      <vt:lpstr>Добре діло — обід: сів за стіл та й їж</vt:lpstr>
      <vt:lpstr>Виховна година : «Плекай свою мову»</vt:lpstr>
      <vt:lpstr>Презентация PowerPoint</vt:lpstr>
      <vt:lpstr>Самопідготовка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роботи</dc:title>
  <dc:creator>Пользователь Windows</dc:creator>
  <cp:lastModifiedBy>Админ</cp:lastModifiedBy>
  <cp:revision>121</cp:revision>
  <dcterms:created xsi:type="dcterms:W3CDTF">2019-01-30T15:34:06Z</dcterms:created>
  <dcterms:modified xsi:type="dcterms:W3CDTF">2026-03-17T17:38:15Z</dcterms:modified>
</cp:coreProperties>
</file>